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Montserrat"/>
      <p:regular r:id="rId38"/>
      <p:bold r:id="rId39"/>
      <p:italic r:id="rId40"/>
      <p:boldItalic r:id="rId41"/>
    </p:embeddedFont>
    <p:embeddedFont>
      <p:font typeface="Source Code Pro"/>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italic.fntdata"/><Relationship Id="rId20" Type="http://schemas.openxmlformats.org/officeDocument/2006/relationships/slide" Target="slides/slide15.xml"/><Relationship Id="rId42" Type="http://schemas.openxmlformats.org/officeDocument/2006/relationships/font" Target="fonts/SourceCodePro-regular.fntdata"/><Relationship Id="rId41" Type="http://schemas.openxmlformats.org/officeDocument/2006/relationships/font" Target="fonts/Montserrat-boldItalic.fntdata"/><Relationship Id="rId22" Type="http://schemas.openxmlformats.org/officeDocument/2006/relationships/slide" Target="slides/slide17.xml"/><Relationship Id="rId44" Type="http://schemas.openxmlformats.org/officeDocument/2006/relationships/font" Target="fonts/SourceCodePro-italic.fntdata"/><Relationship Id="rId21" Type="http://schemas.openxmlformats.org/officeDocument/2006/relationships/slide" Target="slides/slide16.xml"/><Relationship Id="rId43" Type="http://schemas.openxmlformats.org/officeDocument/2006/relationships/font" Target="fonts/SourceCodePro-bold.fntdata"/><Relationship Id="rId24" Type="http://schemas.openxmlformats.org/officeDocument/2006/relationships/slide" Target="slides/slide19.xml"/><Relationship Id="rId46" Type="http://schemas.openxmlformats.org/officeDocument/2006/relationships/font" Target="fonts/Oswald-regular.fntdata"/><Relationship Id="rId23" Type="http://schemas.openxmlformats.org/officeDocument/2006/relationships/slide" Target="slides/slide18.xml"/><Relationship Id="rId45" Type="http://schemas.openxmlformats.org/officeDocument/2006/relationships/font" Target="fonts/SourceCodePr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swald-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bold.fntdata"/><Relationship Id="rId16" Type="http://schemas.openxmlformats.org/officeDocument/2006/relationships/slide" Target="slides/slide11.xml"/><Relationship Id="rId38" Type="http://schemas.openxmlformats.org/officeDocument/2006/relationships/font" Target="fonts/Montserra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2f3b121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2f3b121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2f3b1211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2f3b1211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b2dba9677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b2dba9677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b2dba9677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b2dba9677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2dba967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2dba967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2e7c6ceb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2e7c6ceb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2e7c6ceb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2e7c6ceb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2e7c6ceb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2e7c6ceb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2e7c6ceb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b2e7c6ceb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2e7c6ceb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2e7c6ceb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2e7c6ceb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2e7c6ceb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2e7c6ceb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2e7c6ceb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b2e7c6ceb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b2e7c6ceb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2f7bf08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2f7bf08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2dba9677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2dba9677d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2dba9677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2dba9677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2dba9677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b2dba9677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b2dba9677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b2dba9677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2dba9677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b2dba9677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2dba9677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2dba9677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b2dba967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b2dba967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b2dba9677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b2dba967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b2dba9677d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b2dba9677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2e7c6ce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2e7c6ce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b2f3b1211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b2f3b1211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2dba9677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b2dba9677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b2f3b1211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b2f3b1211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b2f3b1211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b2f3b1211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Restaurant ETL Project</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Product Engineering Project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Outliers 2.0</a:t>
            </a:r>
            <a:endParaRPr/>
          </a:p>
        </p:txBody>
      </p:sp>
      <p:sp>
        <p:nvSpPr>
          <p:cNvPr id="123" name="Google Shape;123;p2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Calculated the absolute difference between each value in the ‘total’ column and the mean of the ‘total’ column.</a:t>
            </a:r>
            <a:endParaRPr sz="1500"/>
          </a:p>
          <a:p>
            <a:pPr indent="-323850" lvl="0" marL="457200" rtl="0" algn="l">
              <a:spcBef>
                <a:spcPts val="0"/>
              </a:spcBef>
              <a:spcAft>
                <a:spcPts val="0"/>
              </a:spcAft>
              <a:buSzPts val="1500"/>
              <a:buChar char="●"/>
            </a:pPr>
            <a:r>
              <a:rPr lang="en" sz="1500"/>
              <a:t>Then we check if the absolute difference is greater than 1.5 times the standard deviation of the ‘total’ column.</a:t>
            </a:r>
            <a:endParaRPr sz="1500"/>
          </a:p>
          <a:p>
            <a:pPr indent="-323850" lvl="0" marL="457200" rtl="0" algn="l">
              <a:spcBef>
                <a:spcPts val="0"/>
              </a:spcBef>
              <a:spcAft>
                <a:spcPts val="0"/>
              </a:spcAft>
              <a:buSzPts val="1500"/>
              <a:buChar char="●"/>
            </a:pPr>
            <a:r>
              <a:rPr lang="en" sz="1500"/>
              <a:t>For now, we deal with them by assigning the rows where the condition/check is ‘True’</a:t>
            </a:r>
            <a:endParaRPr sz="1500"/>
          </a:p>
        </p:txBody>
      </p:sp>
      <p:pic>
        <p:nvPicPr>
          <p:cNvPr id="124" name="Google Shape;124;p22"/>
          <p:cNvPicPr preferRelativeResize="0"/>
          <p:nvPr/>
        </p:nvPicPr>
        <p:blipFill>
          <a:blip r:embed="rId3">
            <a:alphaModFix/>
          </a:blip>
          <a:stretch>
            <a:fillRect/>
          </a:stretch>
        </p:blipFill>
        <p:spPr>
          <a:xfrm>
            <a:off x="311700" y="3435250"/>
            <a:ext cx="7002500" cy="113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Problems</a:t>
            </a:r>
            <a:endParaRPr/>
          </a:p>
        </p:txBody>
      </p:sp>
      <p:sp>
        <p:nvSpPr>
          <p:cNvPr id="130" name="Google Shape;130;p2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What method should we use to find outliers?</a:t>
            </a:r>
            <a:endParaRPr sz="1500"/>
          </a:p>
          <a:p>
            <a:pPr indent="-323850" lvl="1" marL="914400" rtl="0" algn="l">
              <a:spcBef>
                <a:spcPts val="0"/>
              </a:spcBef>
              <a:spcAft>
                <a:spcPts val="0"/>
              </a:spcAft>
              <a:buSzPts val="1500"/>
              <a:buChar char="○"/>
            </a:pPr>
            <a:r>
              <a:rPr lang="en" sz="1500"/>
              <a:t>IQR</a:t>
            </a:r>
            <a:endParaRPr sz="1500"/>
          </a:p>
          <a:p>
            <a:pPr indent="-323850" lvl="1" marL="914400" rtl="0" algn="l">
              <a:spcBef>
                <a:spcPts val="0"/>
              </a:spcBef>
              <a:spcAft>
                <a:spcPts val="0"/>
              </a:spcAft>
              <a:buSzPts val="1500"/>
              <a:buChar char="○"/>
            </a:pPr>
            <a:r>
              <a:rPr lang="en" sz="1500"/>
              <a:t>Z-score</a:t>
            </a:r>
            <a:endParaRPr sz="1500"/>
          </a:p>
          <a:p>
            <a:pPr indent="-323850" lvl="2" marL="1371600" rtl="0" algn="l">
              <a:spcBef>
                <a:spcPts val="0"/>
              </a:spcBef>
              <a:spcAft>
                <a:spcPts val="0"/>
              </a:spcAft>
              <a:buSzPts val="1500"/>
              <a:buChar char="■"/>
            </a:pPr>
            <a:r>
              <a:rPr lang="en" sz="1500"/>
              <a:t>Assumes normality</a:t>
            </a:r>
            <a:endParaRPr sz="1500"/>
          </a:p>
          <a:p>
            <a:pPr indent="-323850" lvl="2" marL="1371600" rtl="0" algn="l">
              <a:spcBef>
                <a:spcPts val="0"/>
              </a:spcBef>
              <a:spcAft>
                <a:spcPts val="0"/>
              </a:spcAft>
              <a:buSzPts val="1500"/>
              <a:buChar char="■"/>
            </a:pPr>
            <a:r>
              <a:rPr lang="en" sz="1500"/>
              <a:t>‘total’ in the ‘orders_df’ is appr. Normally distributed</a:t>
            </a:r>
            <a:endParaRPr sz="1500"/>
          </a:p>
          <a:p>
            <a:pPr indent="0" lvl="0" marL="1371600" rtl="0" algn="l">
              <a:spcBef>
                <a:spcPts val="1600"/>
              </a:spcBef>
              <a:spcAft>
                <a:spcPts val="0"/>
              </a:spcAft>
              <a:buNone/>
            </a:pPr>
            <a:r>
              <a:t/>
            </a:r>
            <a:endParaRPr sz="1500"/>
          </a:p>
          <a:p>
            <a:pPr indent="-323850" lvl="0" marL="457200" rtl="0" algn="l">
              <a:spcBef>
                <a:spcPts val="1600"/>
              </a:spcBef>
              <a:spcAft>
                <a:spcPts val="0"/>
              </a:spcAft>
              <a:buSzPts val="1500"/>
              <a:buChar char="●"/>
            </a:pPr>
            <a:r>
              <a:rPr lang="en" sz="1500"/>
              <a:t>When should we clean the data? </a:t>
            </a:r>
            <a:endParaRPr sz="1500"/>
          </a:p>
          <a:p>
            <a:pPr indent="-323850" lvl="1" marL="914400" rtl="0" algn="l">
              <a:spcBef>
                <a:spcPts val="0"/>
              </a:spcBef>
              <a:spcAft>
                <a:spcPts val="0"/>
              </a:spcAft>
              <a:buSzPts val="1500"/>
              <a:buChar char="○"/>
            </a:pPr>
            <a:r>
              <a:rPr lang="en" sz="1500"/>
              <a:t>Before or after the Merge</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Checkpoint 3:</a:t>
            </a:r>
            <a:endParaRPr/>
          </a:p>
          <a:p>
            <a:pPr indent="0" lvl="0" marL="0" rtl="0" algn="ctr">
              <a:spcBef>
                <a:spcPts val="0"/>
              </a:spcBef>
              <a:spcAft>
                <a:spcPts val="0"/>
              </a:spcAft>
              <a:buNone/>
            </a:pPr>
            <a:r>
              <a:rPr lang="en"/>
              <a:t>Merging the 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Considerations, and Choices:</a:t>
            </a:r>
            <a:endParaRPr/>
          </a:p>
        </p:txBody>
      </p:sp>
      <p:sp>
        <p:nvSpPr>
          <p:cNvPr id="141" name="Google Shape;141;p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Cleaning the data before or after the merge had a large impact on how much data loss we saw: ~30% vs ~60%. </a:t>
            </a:r>
            <a:endParaRPr/>
          </a:p>
          <a:p>
            <a:pPr indent="-342900" lvl="0" marL="457200" rtl="0" algn="l">
              <a:spcBef>
                <a:spcPts val="0"/>
              </a:spcBef>
              <a:spcAft>
                <a:spcPts val="0"/>
              </a:spcAft>
              <a:buSzPts val="1800"/>
              <a:buChar char="●"/>
            </a:pPr>
            <a:r>
              <a:rPr lang="en"/>
              <a:t>Based on customer needs to use the data for advertising purposes, we </a:t>
            </a:r>
            <a:r>
              <a:rPr lang="en"/>
              <a:t>decided</a:t>
            </a:r>
            <a:r>
              <a:rPr lang="en"/>
              <a:t> to err on a larger dataset.</a:t>
            </a:r>
            <a:endParaRPr/>
          </a:p>
          <a:p>
            <a:pPr indent="-342900" lvl="0" marL="457200" rtl="0" algn="l">
              <a:spcBef>
                <a:spcPts val="0"/>
              </a:spcBef>
              <a:spcAft>
                <a:spcPts val="0"/>
              </a:spcAft>
              <a:buSzPts val="1800"/>
              <a:buChar char="●"/>
            </a:pPr>
            <a:r>
              <a:rPr lang="en"/>
              <a:t>Scrum Master’s Note: Singular issues such as this are often complex and </a:t>
            </a:r>
            <a:r>
              <a:rPr lang="en"/>
              <a:t>multivariate</a:t>
            </a:r>
            <a:r>
              <a:rPr lang="en"/>
              <a:t>. When </a:t>
            </a:r>
            <a:r>
              <a:rPr lang="en"/>
              <a:t>considering</a:t>
            </a:r>
            <a:r>
              <a:rPr lang="en"/>
              <a:t> workload distribution and discussing challenges, try not address </a:t>
            </a:r>
            <a:r>
              <a:rPr lang="en"/>
              <a:t>more</a:t>
            </a:r>
            <a:r>
              <a:rPr lang="en"/>
              <a:t> than one issue at once, as this can lead to confusion.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Checkpoint 4:</a:t>
            </a:r>
            <a:endParaRPr/>
          </a:p>
          <a:p>
            <a:pPr indent="0" lvl="0" marL="0" rtl="0" algn="ctr">
              <a:spcBef>
                <a:spcPts val="0"/>
              </a:spcBef>
              <a:spcAft>
                <a:spcPts val="0"/>
              </a:spcAft>
              <a:buNone/>
            </a:pPr>
            <a:r>
              <a:rPr lang="en"/>
              <a:t>Database Schema and Setup</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a:t>
            </a:r>
            <a:r>
              <a:rPr lang="en"/>
              <a:t>Schema</a:t>
            </a:r>
            <a:endParaRPr/>
          </a:p>
        </p:txBody>
      </p:sp>
      <p:sp>
        <p:nvSpPr>
          <p:cNvPr id="152" name="Google Shape;152;p27"/>
          <p:cNvSpPr txBox="1"/>
          <p:nvPr>
            <p:ph idx="1" type="body"/>
          </p:nvPr>
        </p:nvSpPr>
        <p:spPr>
          <a:xfrm>
            <a:off x="311700" y="1468825"/>
            <a:ext cx="49395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For the schema, we designed 3 tables for each of the three files of data. The database was created using sqlite. By creating </a:t>
            </a:r>
            <a:r>
              <a:rPr lang="en" sz="1600"/>
              <a:t>necessary relationships and foreign keys, this allows the end user to view their data in a clean environment and to be able to draw connections between customers orders and their relevant contact information.</a:t>
            </a:r>
            <a:endParaRPr sz="1600"/>
          </a:p>
        </p:txBody>
      </p:sp>
      <p:pic>
        <p:nvPicPr>
          <p:cNvPr id="153" name="Google Shape;153;p27"/>
          <p:cNvPicPr preferRelativeResize="0"/>
          <p:nvPr/>
        </p:nvPicPr>
        <p:blipFill>
          <a:blip r:embed="rId3">
            <a:alphaModFix/>
          </a:blip>
          <a:stretch>
            <a:fillRect/>
          </a:stretch>
        </p:blipFill>
        <p:spPr>
          <a:xfrm>
            <a:off x="5390675" y="1530414"/>
            <a:ext cx="3285225" cy="2058275"/>
          </a:xfrm>
          <a:prstGeom prst="rect">
            <a:avLst/>
          </a:prstGeom>
          <a:noFill/>
          <a:ln>
            <a:noFill/>
          </a:ln>
        </p:spPr>
      </p:pic>
      <p:sp>
        <p:nvSpPr>
          <p:cNvPr id="154" name="Google Shape;154;p27"/>
          <p:cNvSpPr txBox="1"/>
          <p:nvPr/>
        </p:nvSpPr>
        <p:spPr>
          <a:xfrm>
            <a:off x="5390625" y="3588688"/>
            <a:ext cx="32853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Source Code Pro"/>
                <a:ea typeface="Source Code Pro"/>
                <a:cs typeface="Source Code Pro"/>
                <a:sym typeface="Source Code Pro"/>
              </a:rPr>
              <a:t>This table of customer’s personal information relates to information of that customer’s statistics through a foreign key.</a:t>
            </a:r>
            <a:endParaRPr sz="800">
              <a:solidFill>
                <a:schemeClr val="dk2"/>
              </a:solidFill>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Customer Stats and Orders Schema</a:t>
            </a:r>
            <a:endParaRPr/>
          </a:p>
        </p:txBody>
      </p:sp>
      <p:pic>
        <p:nvPicPr>
          <p:cNvPr id="160" name="Google Shape;160;p28"/>
          <p:cNvPicPr preferRelativeResize="0"/>
          <p:nvPr/>
        </p:nvPicPr>
        <p:blipFill>
          <a:blip r:embed="rId3">
            <a:alphaModFix/>
          </a:blip>
          <a:stretch>
            <a:fillRect/>
          </a:stretch>
        </p:blipFill>
        <p:spPr>
          <a:xfrm>
            <a:off x="294900" y="1833688"/>
            <a:ext cx="4044050" cy="1957050"/>
          </a:xfrm>
          <a:prstGeom prst="rect">
            <a:avLst/>
          </a:prstGeom>
          <a:noFill/>
          <a:ln>
            <a:noFill/>
          </a:ln>
        </p:spPr>
      </p:pic>
      <p:pic>
        <p:nvPicPr>
          <p:cNvPr id="161" name="Google Shape;161;p28"/>
          <p:cNvPicPr preferRelativeResize="0"/>
          <p:nvPr/>
        </p:nvPicPr>
        <p:blipFill>
          <a:blip r:embed="rId4">
            <a:alphaModFix/>
          </a:blip>
          <a:stretch>
            <a:fillRect/>
          </a:stretch>
        </p:blipFill>
        <p:spPr>
          <a:xfrm>
            <a:off x="4468125" y="1661913"/>
            <a:ext cx="4380975" cy="2300581"/>
          </a:xfrm>
          <a:prstGeom prst="rect">
            <a:avLst/>
          </a:prstGeom>
          <a:noFill/>
          <a:ln>
            <a:noFill/>
          </a:ln>
        </p:spPr>
      </p:pic>
      <p:sp>
        <p:nvSpPr>
          <p:cNvPr id="162" name="Google Shape;162;p28"/>
          <p:cNvSpPr txBox="1"/>
          <p:nvPr/>
        </p:nvSpPr>
        <p:spPr>
          <a:xfrm>
            <a:off x="311700" y="3790725"/>
            <a:ext cx="4027200" cy="46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Source Code Pro"/>
                <a:ea typeface="Source Code Pro"/>
                <a:cs typeface="Source Code Pro"/>
                <a:sym typeface="Source Code Pro"/>
              </a:rPr>
              <a:t>This table stores information about customers, such as their order total and money spent.</a:t>
            </a:r>
            <a:endParaRPr sz="800">
              <a:solidFill>
                <a:schemeClr val="dk2"/>
              </a:solidFill>
              <a:latin typeface="Source Code Pro"/>
              <a:ea typeface="Source Code Pro"/>
              <a:cs typeface="Source Code Pro"/>
              <a:sym typeface="Source Code Pro"/>
            </a:endParaRPr>
          </a:p>
        </p:txBody>
      </p:sp>
      <p:sp>
        <p:nvSpPr>
          <p:cNvPr id="163" name="Google Shape;163;p28"/>
          <p:cNvSpPr txBox="1"/>
          <p:nvPr/>
        </p:nvSpPr>
        <p:spPr>
          <a:xfrm>
            <a:off x="4468125" y="3962500"/>
            <a:ext cx="4364100" cy="62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2"/>
                </a:solidFill>
                <a:latin typeface="Source Code Pro"/>
                <a:ea typeface="Source Code Pro"/>
                <a:cs typeface="Source Code Pro"/>
                <a:sym typeface="Source Code Pro"/>
              </a:rPr>
              <a:t>This table stores information about specific orders by a customer. A reference is made to the customers table to help the end user optimize their marketing to learn about the types of food certain customers may order.</a:t>
            </a:r>
            <a:endParaRPr sz="800">
              <a:solidFill>
                <a:schemeClr val="dk2"/>
              </a:solidFill>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Schema</a:t>
            </a:r>
            <a:endParaRPr/>
          </a:p>
        </p:txBody>
      </p:sp>
      <p:sp>
        <p:nvSpPr>
          <p:cNvPr id="169" name="Google Shape;169;p2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These three tables provide the groundwork for the following features to succeed:</a:t>
            </a:r>
            <a:endParaRPr sz="1500"/>
          </a:p>
          <a:p>
            <a:pPr indent="-323850" lvl="0" marL="457200" rtl="0" algn="l">
              <a:spcBef>
                <a:spcPts val="1600"/>
              </a:spcBef>
              <a:spcAft>
                <a:spcPts val="0"/>
              </a:spcAft>
              <a:buSzPts val="1500"/>
              <a:buChar char="●"/>
            </a:pPr>
            <a:r>
              <a:rPr lang="en" sz="1500"/>
              <a:t>Providing detailed information about customer preference, patterns and orders or menu items that might be popular to help target a group of people.</a:t>
            </a:r>
            <a:endParaRPr sz="1500"/>
          </a:p>
          <a:p>
            <a:pPr indent="-323850" lvl="0" marL="457200" rtl="0" algn="l">
              <a:spcBef>
                <a:spcPts val="0"/>
              </a:spcBef>
              <a:spcAft>
                <a:spcPts val="0"/>
              </a:spcAft>
              <a:buSzPts val="1500"/>
              <a:buChar char="●"/>
            </a:pPr>
            <a:r>
              <a:rPr lang="en" sz="1500"/>
              <a:t>Ability to evaluate trends or frequency of menu items ordered to help customize menu items or to remove or add items.</a:t>
            </a:r>
            <a:endParaRPr sz="1500"/>
          </a:p>
          <a:p>
            <a:pPr indent="-323850" lvl="0" marL="457200" rtl="0" algn="l">
              <a:spcBef>
                <a:spcPts val="0"/>
              </a:spcBef>
              <a:spcAft>
                <a:spcPts val="0"/>
              </a:spcAft>
              <a:buSzPts val="1500"/>
              <a:buChar char="●"/>
            </a:pPr>
            <a:r>
              <a:rPr lang="en" sz="1500"/>
              <a:t>Ability to see real time sales or orders to help make data-driven decisions.</a:t>
            </a:r>
            <a:endParaRPr sz="1500"/>
          </a:p>
          <a:p>
            <a:pPr indent="-323850" lvl="0" marL="457200" rtl="0" algn="l">
              <a:spcBef>
                <a:spcPts val="0"/>
              </a:spcBef>
              <a:spcAft>
                <a:spcPts val="0"/>
              </a:spcAft>
              <a:buSzPts val="1500"/>
              <a:buChar char="●"/>
            </a:pPr>
            <a:r>
              <a:rPr lang="en" sz="1500"/>
              <a:t>Ability to view clean, organized data to ensure accurate information to help make decisions.</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Checkpoint 5:</a:t>
            </a:r>
            <a:endParaRPr/>
          </a:p>
          <a:p>
            <a:pPr indent="0" lvl="0" marL="0" rtl="0" algn="ctr">
              <a:spcBef>
                <a:spcPts val="0"/>
              </a:spcBef>
              <a:spcAft>
                <a:spcPts val="0"/>
              </a:spcAft>
              <a:buNone/>
            </a:pPr>
            <a:r>
              <a:rPr lang="en"/>
              <a:t>Populating the Database from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Populating the Database</a:t>
            </a:r>
            <a:endParaRPr/>
          </a:p>
        </p:txBody>
      </p:sp>
      <p:sp>
        <p:nvSpPr>
          <p:cNvPr id="180" name="Google Shape;180;p31"/>
          <p:cNvSpPr txBox="1"/>
          <p:nvPr>
            <p:ph idx="1" type="body"/>
          </p:nvPr>
        </p:nvSpPr>
        <p:spPr>
          <a:xfrm>
            <a:off x="311700" y="2194450"/>
            <a:ext cx="3999900" cy="22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For example, our product requirements document outlines the following personas which will benefit:</a:t>
            </a:r>
            <a:endParaRPr sz="1100"/>
          </a:p>
          <a:p>
            <a:pPr indent="-298450" lvl="0" marL="457200" rtl="0" algn="l">
              <a:spcBef>
                <a:spcPts val="1600"/>
              </a:spcBef>
              <a:spcAft>
                <a:spcPts val="0"/>
              </a:spcAft>
              <a:buSzPts val="1100"/>
              <a:buChar char="●"/>
            </a:pPr>
            <a:r>
              <a:rPr lang="en" sz="1100"/>
              <a:t>The restaurant owner seeks a user-friendly database to view behavior of customers, menu orders and analytics about marketing to drive sales and operations.</a:t>
            </a:r>
            <a:endParaRPr sz="1100"/>
          </a:p>
          <a:p>
            <a:pPr indent="-298450" lvl="0" marL="457200" rtl="0" algn="l">
              <a:spcBef>
                <a:spcPts val="0"/>
              </a:spcBef>
              <a:spcAft>
                <a:spcPts val="0"/>
              </a:spcAft>
              <a:buSzPts val="1100"/>
              <a:buChar char="●"/>
            </a:pPr>
            <a:r>
              <a:rPr lang="en" sz="1100"/>
              <a:t>The restaurant manager seeks to view day-to-day operations, inventory, and types of orders to make data-driven decisions.</a:t>
            </a:r>
            <a:endParaRPr sz="1200"/>
          </a:p>
        </p:txBody>
      </p:sp>
      <p:sp>
        <p:nvSpPr>
          <p:cNvPr id="181" name="Google Shape;181;p31"/>
          <p:cNvSpPr txBox="1"/>
          <p:nvPr>
            <p:ph idx="2" type="body"/>
          </p:nvPr>
        </p:nvSpPr>
        <p:spPr>
          <a:xfrm>
            <a:off x="4832400" y="2194450"/>
            <a:ext cx="3999900" cy="22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In the end, we can verify that we are successful if:</a:t>
            </a:r>
            <a:endParaRPr sz="1300"/>
          </a:p>
          <a:p>
            <a:pPr indent="-311150" lvl="0" marL="457200" rtl="0" algn="l">
              <a:spcBef>
                <a:spcPts val="1600"/>
              </a:spcBef>
              <a:spcAft>
                <a:spcPts val="0"/>
              </a:spcAft>
              <a:buSzPts val="1300"/>
              <a:buChar char="●"/>
            </a:pPr>
            <a:r>
              <a:rPr lang="en" sz="1300"/>
              <a:t>A working database is setup with a schema with proper constraints</a:t>
            </a:r>
            <a:endParaRPr sz="1300"/>
          </a:p>
          <a:p>
            <a:pPr indent="-311150" lvl="0" marL="457200" rtl="0" algn="l">
              <a:spcBef>
                <a:spcPts val="0"/>
              </a:spcBef>
              <a:spcAft>
                <a:spcPts val="0"/>
              </a:spcAft>
              <a:buSzPts val="1300"/>
              <a:buChar char="●"/>
            </a:pPr>
            <a:r>
              <a:rPr lang="en" sz="1300"/>
              <a:t>Data is correctly inserted into each table</a:t>
            </a:r>
            <a:endParaRPr sz="1300"/>
          </a:p>
          <a:p>
            <a:pPr indent="-311150" lvl="0" marL="457200" rtl="0" algn="l">
              <a:spcBef>
                <a:spcPts val="0"/>
              </a:spcBef>
              <a:spcAft>
                <a:spcPts val="0"/>
              </a:spcAft>
              <a:buSzPts val="1300"/>
              <a:buChar char="●"/>
            </a:pPr>
            <a:r>
              <a:rPr lang="en" sz="1300"/>
              <a:t>No duplicates, null values or outliers exist in database</a:t>
            </a:r>
            <a:endParaRPr sz="1300"/>
          </a:p>
        </p:txBody>
      </p:sp>
      <p:sp>
        <p:nvSpPr>
          <p:cNvPr id="182" name="Google Shape;182;p31"/>
          <p:cNvSpPr txBox="1"/>
          <p:nvPr>
            <p:ph idx="1" type="body"/>
          </p:nvPr>
        </p:nvSpPr>
        <p:spPr>
          <a:xfrm>
            <a:off x="311700" y="1344025"/>
            <a:ext cx="8520600" cy="58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So, populating the database was pretty straight forward. After handling nulls or duplicates through in the dataframes, we can now load the clean, organized data into our tables. The end result provides the end user with a clean and organized database.</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Members</a:t>
            </a:r>
            <a:endParaRPr/>
          </a:p>
        </p:txBody>
      </p:sp>
      <p:sp>
        <p:nvSpPr>
          <p:cNvPr id="69" name="Google Shape;69;p14"/>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Scrum Master/Developer</a:t>
            </a:r>
            <a:endParaRPr b="1"/>
          </a:p>
          <a:p>
            <a:pPr indent="0" lvl="0" marL="0" rtl="0" algn="l">
              <a:spcBef>
                <a:spcPts val="0"/>
              </a:spcBef>
              <a:spcAft>
                <a:spcPts val="0"/>
              </a:spcAft>
              <a:buNone/>
            </a:pPr>
            <a:r>
              <a:rPr lang="en" sz="1500"/>
              <a:t>Justin Quinn</a:t>
            </a:r>
            <a:endParaRPr sz="1500"/>
          </a:p>
          <a:p>
            <a:pPr indent="0" lvl="0" marL="0" rtl="0" algn="l">
              <a:spcBef>
                <a:spcPts val="1600"/>
              </a:spcBef>
              <a:spcAft>
                <a:spcPts val="0"/>
              </a:spcAft>
              <a:buNone/>
            </a:pPr>
            <a:r>
              <a:rPr b="1" lang="en"/>
              <a:t>Developer</a:t>
            </a:r>
            <a:endParaRPr b="1"/>
          </a:p>
          <a:p>
            <a:pPr indent="0" lvl="0" marL="0" rtl="0" algn="l">
              <a:spcBef>
                <a:spcPts val="0"/>
              </a:spcBef>
              <a:spcAft>
                <a:spcPts val="0"/>
              </a:spcAft>
              <a:buNone/>
            </a:pPr>
            <a:r>
              <a:rPr lang="en" sz="1500"/>
              <a:t>Nick Fichera</a:t>
            </a:r>
            <a:endParaRPr sz="1500"/>
          </a:p>
          <a:p>
            <a:pPr indent="0" lvl="0" marL="0" rtl="0" algn="l">
              <a:spcBef>
                <a:spcPts val="1600"/>
              </a:spcBef>
              <a:spcAft>
                <a:spcPts val="0"/>
              </a:spcAft>
              <a:buNone/>
            </a:pPr>
            <a:r>
              <a:rPr b="1" lang="en"/>
              <a:t>Developer</a:t>
            </a:r>
            <a:endParaRPr b="1"/>
          </a:p>
          <a:p>
            <a:pPr indent="0" lvl="0" marL="0" rtl="0" algn="l">
              <a:spcBef>
                <a:spcPts val="0"/>
              </a:spcBef>
              <a:spcAft>
                <a:spcPts val="1600"/>
              </a:spcAft>
              <a:buNone/>
            </a:pPr>
            <a:r>
              <a:rPr lang="en" sz="1500"/>
              <a:t>Chi Asangwe</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 of Data</a:t>
            </a:r>
            <a:endParaRPr/>
          </a:p>
        </p:txBody>
      </p:sp>
      <p:sp>
        <p:nvSpPr>
          <p:cNvPr id="188" name="Google Shape;188;p32"/>
          <p:cNvSpPr txBox="1"/>
          <p:nvPr/>
        </p:nvSpPr>
        <p:spPr>
          <a:xfrm>
            <a:off x="2754000" y="4586275"/>
            <a:ext cx="3636000" cy="26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Customer Statistics Table Data</a:t>
            </a:r>
            <a:endParaRPr>
              <a:solidFill>
                <a:schemeClr val="dk2"/>
              </a:solidFill>
              <a:latin typeface="Source Code Pro"/>
              <a:ea typeface="Source Code Pro"/>
              <a:cs typeface="Source Code Pro"/>
              <a:sym typeface="Source Code Pro"/>
            </a:endParaRPr>
          </a:p>
        </p:txBody>
      </p:sp>
      <p:pic>
        <p:nvPicPr>
          <p:cNvPr id="189" name="Google Shape;189;p32"/>
          <p:cNvPicPr preferRelativeResize="0"/>
          <p:nvPr/>
        </p:nvPicPr>
        <p:blipFill>
          <a:blip r:embed="rId3">
            <a:alphaModFix/>
          </a:blip>
          <a:stretch>
            <a:fillRect/>
          </a:stretch>
        </p:blipFill>
        <p:spPr>
          <a:xfrm>
            <a:off x="1705700" y="1106000"/>
            <a:ext cx="5732600" cy="3480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 of Data</a:t>
            </a:r>
            <a:endParaRPr/>
          </a:p>
        </p:txBody>
      </p:sp>
      <p:sp>
        <p:nvSpPr>
          <p:cNvPr id="195" name="Google Shape;195;p33"/>
          <p:cNvSpPr txBox="1"/>
          <p:nvPr/>
        </p:nvSpPr>
        <p:spPr>
          <a:xfrm>
            <a:off x="2754000" y="4428225"/>
            <a:ext cx="36360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Orders Table</a:t>
            </a:r>
            <a:r>
              <a:rPr lang="en">
                <a:solidFill>
                  <a:schemeClr val="dk2"/>
                </a:solidFill>
                <a:latin typeface="Source Code Pro"/>
                <a:ea typeface="Source Code Pro"/>
                <a:cs typeface="Source Code Pro"/>
                <a:sym typeface="Source Code Pro"/>
              </a:rPr>
              <a:t> Data</a:t>
            </a:r>
            <a:endParaRPr>
              <a:solidFill>
                <a:schemeClr val="dk2"/>
              </a:solidFill>
              <a:latin typeface="Source Code Pro"/>
              <a:ea typeface="Source Code Pro"/>
              <a:cs typeface="Source Code Pro"/>
              <a:sym typeface="Source Code Pro"/>
            </a:endParaRPr>
          </a:p>
        </p:txBody>
      </p:sp>
      <p:pic>
        <p:nvPicPr>
          <p:cNvPr id="196" name="Google Shape;196;p33"/>
          <p:cNvPicPr preferRelativeResize="0"/>
          <p:nvPr/>
        </p:nvPicPr>
        <p:blipFill>
          <a:blip r:embed="rId3">
            <a:alphaModFix/>
          </a:blip>
          <a:stretch>
            <a:fillRect/>
          </a:stretch>
        </p:blipFill>
        <p:spPr>
          <a:xfrm>
            <a:off x="521875" y="1106000"/>
            <a:ext cx="8100250" cy="3322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Visualization of Data</a:t>
            </a:r>
            <a:endParaRPr/>
          </a:p>
        </p:txBody>
      </p:sp>
      <p:sp>
        <p:nvSpPr>
          <p:cNvPr id="202" name="Google Shape;202;p34"/>
          <p:cNvSpPr txBox="1"/>
          <p:nvPr/>
        </p:nvSpPr>
        <p:spPr>
          <a:xfrm>
            <a:off x="2754000" y="4368425"/>
            <a:ext cx="3636000" cy="3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Source Code Pro"/>
                <a:ea typeface="Source Code Pro"/>
                <a:cs typeface="Source Code Pro"/>
                <a:sym typeface="Source Code Pro"/>
              </a:rPr>
              <a:t>Customer Demographics Table Data</a:t>
            </a:r>
            <a:endParaRPr>
              <a:solidFill>
                <a:schemeClr val="dk2"/>
              </a:solidFill>
              <a:latin typeface="Source Code Pro"/>
              <a:ea typeface="Source Code Pro"/>
              <a:cs typeface="Source Code Pro"/>
              <a:sym typeface="Source Code Pro"/>
            </a:endParaRPr>
          </a:p>
        </p:txBody>
      </p:sp>
      <p:pic>
        <p:nvPicPr>
          <p:cNvPr id="203" name="Google Shape;203;p34"/>
          <p:cNvPicPr preferRelativeResize="0"/>
          <p:nvPr/>
        </p:nvPicPr>
        <p:blipFill>
          <a:blip r:embed="rId3">
            <a:alphaModFix/>
          </a:blip>
          <a:stretch>
            <a:fillRect/>
          </a:stretch>
        </p:blipFill>
        <p:spPr>
          <a:xfrm>
            <a:off x="557200" y="1106000"/>
            <a:ext cx="8029600" cy="3262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 Diagram</a:t>
            </a:r>
            <a:endParaRPr/>
          </a:p>
        </p:txBody>
      </p:sp>
      <p:pic>
        <p:nvPicPr>
          <p:cNvPr id="209" name="Google Shape;209;p35"/>
          <p:cNvPicPr preferRelativeResize="0"/>
          <p:nvPr/>
        </p:nvPicPr>
        <p:blipFill>
          <a:blip r:embed="rId3">
            <a:alphaModFix/>
          </a:blip>
          <a:stretch>
            <a:fillRect/>
          </a:stretch>
        </p:blipFill>
        <p:spPr>
          <a:xfrm>
            <a:off x="1814650" y="1106000"/>
            <a:ext cx="5514701" cy="3338750"/>
          </a:xfrm>
          <a:prstGeom prst="rect">
            <a:avLst/>
          </a:prstGeom>
          <a:noFill/>
          <a:ln>
            <a:noFill/>
          </a:ln>
        </p:spPr>
      </p:pic>
      <p:sp>
        <p:nvSpPr>
          <p:cNvPr id="210" name="Google Shape;210;p35"/>
          <p:cNvSpPr txBox="1"/>
          <p:nvPr/>
        </p:nvSpPr>
        <p:spPr>
          <a:xfrm>
            <a:off x="1429250" y="4444750"/>
            <a:ext cx="6670500" cy="575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2"/>
              </a:buClr>
              <a:buSzPts val="1000"/>
              <a:buFont typeface="Source Code Pro"/>
              <a:buChar char="●"/>
            </a:pPr>
            <a:r>
              <a:rPr lang="en" sz="1000">
                <a:solidFill>
                  <a:schemeClr val="dk2"/>
                </a:solidFill>
                <a:latin typeface="Source Code Pro"/>
                <a:ea typeface="Source Code Pro"/>
                <a:cs typeface="Source Code Pro"/>
                <a:sym typeface="Source Code Pro"/>
              </a:rPr>
              <a:t>Customer Stats to Customer Demographics has a One-to-One relationship.</a:t>
            </a:r>
            <a:endParaRPr sz="1000">
              <a:solidFill>
                <a:schemeClr val="dk2"/>
              </a:solidFill>
              <a:latin typeface="Source Code Pro"/>
              <a:ea typeface="Source Code Pro"/>
              <a:cs typeface="Source Code Pro"/>
              <a:sym typeface="Source Code Pro"/>
            </a:endParaRPr>
          </a:p>
          <a:p>
            <a:pPr indent="-292100" lvl="0" marL="457200" rtl="0" algn="l">
              <a:spcBef>
                <a:spcPts val="0"/>
              </a:spcBef>
              <a:spcAft>
                <a:spcPts val="0"/>
              </a:spcAft>
              <a:buClr>
                <a:schemeClr val="dk2"/>
              </a:buClr>
              <a:buSzPts val="1000"/>
              <a:buFont typeface="Source Code Pro"/>
              <a:buChar char="●"/>
            </a:pPr>
            <a:r>
              <a:rPr lang="en" sz="1000">
                <a:solidFill>
                  <a:schemeClr val="dk2"/>
                </a:solidFill>
                <a:latin typeface="Source Code Pro"/>
                <a:ea typeface="Source Code Pro"/>
                <a:cs typeface="Source Code Pro"/>
                <a:sym typeface="Source Code Pro"/>
              </a:rPr>
              <a:t>Customer Stats to Orders has a One-to-Many relationship.</a:t>
            </a:r>
            <a:endParaRPr sz="1000">
              <a:solidFill>
                <a:schemeClr val="dk2"/>
              </a:solidFill>
              <a:latin typeface="Source Code Pro"/>
              <a:ea typeface="Source Code Pro"/>
              <a:cs typeface="Source Code Pro"/>
              <a:sym typeface="Source Code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Checkpoint 6:</a:t>
            </a:r>
            <a:endParaRPr/>
          </a:p>
          <a:p>
            <a:pPr indent="0" lvl="0" marL="0" rtl="0" algn="ctr">
              <a:spcBef>
                <a:spcPts val="0"/>
              </a:spcBef>
              <a:spcAft>
                <a:spcPts val="0"/>
              </a:spcAft>
              <a:buNone/>
            </a:pPr>
            <a:r>
              <a:rPr lang="en"/>
              <a:t>Data Analysis Report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Quality vs Quantity via Compare and Contrast</a:t>
            </a:r>
            <a:endParaRPr/>
          </a:p>
        </p:txBody>
      </p:sp>
      <p:sp>
        <p:nvSpPr>
          <p:cNvPr id="221" name="Google Shape;221;p3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Things to keep in mind: </a:t>
            </a:r>
            <a:endParaRPr b="1"/>
          </a:p>
          <a:p>
            <a:pPr indent="-342900" lvl="0" marL="457200" rtl="0" algn="l">
              <a:spcBef>
                <a:spcPts val="1600"/>
              </a:spcBef>
              <a:spcAft>
                <a:spcPts val="0"/>
              </a:spcAft>
              <a:buSzPts val="1800"/>
              <a:buChar char="●"/>
            </a:pPr>
            <a:r>
              <a:rPr lang="en"/>
              <a:t>What is the goal of your analysis? </a:t>
            </a:r>
            <a:endParaRPr/>
          </a:p>
          <a:p>
            <a:pPr indent="-342900" lvl="0" marL="457200" rtl="0" algn="l">
              <a:spcBef>
                <a:spcPts val="0"/>
              </a:spcBef>
              <a:spcAft>
                <a:spcPts val="0"/>
              </a:spcAft>
              <a:buSzPts val="1800"/>
              <a:buChar char="●"/>
            </a:pPr>
            <a:r>
              <a:rPr lang="en"/>
              <a:t>What specific patterns are you looking for? </a:t>
            </a:r>
            <a:endParaRPr/>
          </a:p>
          <a:p>
            <a:pPr indent="-342900" lvl="0" marL="457200" rtl="0" algn="l">
              <a:spcBef>
                <a:spcPts val="0"/>
              </a:spcBef>
              <a:spcAft>
                <a:spcPts val="0"/>
              </a:spcAft>
              <a:buSzPts val="1800"/>
              <a:buChar char="●"/>
            </a:pPr>
            <a:r>
              <a:rPr lang="en"/>
              <a:t>How will discerning these patterns contribute to that goal? </a:t>
            </a:r>
            <a:endParaRPr/>
          </a:p>
          <a:p>
            <a:pPr indent="-342900" lvl="0" marL="457200" rtl="0" algn="l">
              <a:spcBef>
                <a:spcPts val="0"/>
              </a:spcBef>
              <a:spcAft>
                <a:spcPts val="0"/>
              </a:spcAft>
              <a:buSzPts val="1800"/>
              <a:buChar char="●"/>
            </a:pPr>
            <a:r>
              <a:rPr lang="en"/>
              <a:t>What relationships between data are necessary to determine in order find those patterns?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Seaborn Penguins Dataset</a:t>
            </a:r>
            <a:endParaRPr/>
          </a:p>
        </p:txBody>
      </p:sp>
      <p:sp>
        <p:nvSpPr>
          <p:cNvPr id="227" name="Google Shape;227;p3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Expectations</a:t>
            </a:r>
            <a:r>
              <a:rPr b="1" lang="en"/>
              <a:t>:</a:t>
            </a:r>
            <a:endParaRPr b="1"/>
          </a:p>
        </p:txBody>
      </p:sp>
      <p:pic>
        <p:nvPicPr>
          <p:cNvPr id="228" name="Google Shape;228;p38"/>
          <p:cNvPicPr preferRelativeResize="0"/>
          <p:nvPr/>
        </p:nvPicPr>
        <p:blipFill>
          <a:blip r:embed="rId3">
            <a:alphaModFix/>
          </a:blip>
          <a:stretch>
            <a:fillRect/>
          </a:stretch>
        </p:blipFill>
        <p:spPr>
          <a:xfrm>
            <a:off x="71875" y="1905700"/>
            <a:ext cx="3323049" cy="1027275"/>
          </a:xfrm>
          <a:prstGeom prst="rect">
            <a:avLst/>
          </a:prstGeom>
          <a:noFill/>
          <a:ln>
            <a:noFill/>
          </a:ln>
        </p:spPr>
      </p:pic>
      <p:pic>
        <p:nvPicPr>
          <p:cNvPr id="229" name="Google Shape;229;p38"/>
          <p:cNvPicPr preferRelativeResize="0"/>
          <p:nvPr/>
        </p:nvPicPr>
        <p:blipFill>
          <a:blip r:embed="rId4">
            <a:alphaModFix/>
          </a:blip>
          <a:stretch>
            <a:fillRect/>
          </a:stretch>
        </p:blipFill>
        <p:spPr>
          <a:xfrm>
            <a:off x="3557675" y="1008950"/>
            <a:ext cx="5274625" cy="40196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Orders Table: Desserts</a:t>
            </a:r>
            <a:endParaRPr/>
          </a:p>
        </p:txBody>
      </p:sp>
      <p:sp>
        <p:nvSpPr>
          <p:cNvPr id="235" name="Google Shape;235;p3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Reality: </a:t>
            </a:r>
            <a:endParaRPr b="1"/>
          </a:p>
        </p:txBody>
      </p:sp>
      <p:pic>
        <p:nvPicPr>
          <p:cNvPr id="236" name="Google Shape;236;p39"/>
          <p:cNvPicPr preferRelativeResize="0"/>
          <p:nvPr/>
        </p:nvPicPr>
        <p:blipFill>
          <a:blip r:embed="rId3">
            <a:alphaModFix/>
          </a:blip>
          <a:stretch>
            <a:fillRect/>
          </a:stretch>
        </p:blipFill>
        <p:spPr>
          <a:xfrm>
            <a:off x="52675" y="1986675"/>
            <a:ext cx="3262774" cy="633075"/>
          </a:xfrm>
          <a:prstGeom prst="rect">
            <a:avLst/>
          </a:prstGeom>
          <a:noFill/>
          <a:ln>
            <a:noFill/>
          </a:ln>
        </p:spPr>
      </p:pic>
      <p:pic>
        <p:nvPicPr>
          <p:cNvPr id="237" name="Google Shape;237;p39"/>
          <p:cNvPicPr preferRelativeResize="0"/>
          <p:nvPr/>
        </p:nvPicPr>
        <p:blipFill>
          <a:blip r:embed="rId4">
            <a:alphaModFix/>
          </a:blip>
          <a:stretch>
            <a:fillRect/>
          </a:stretch>
        </p:blipFill>
        <p:spPr>
          <a:xfrm>
            <a:off x="3905875" y="1105999"/>
            <a:ext cx="5143501" cy="39862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Attempts to Narrow the Data</a:t>
            </a:r>
            <a:endParaRPr/>
          </a:p>
        </p:txBody>
      </p:sp>
      <p:sp>
        <p:nvSpPr>
          <p:cNvPr id="243" name="Google Shape;243;p4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*Sigh*</a:t>
            </a:r>
            <a:endParaRPr b="1"/>
          </a:p>
        </p:txBody>
      </p:sp>
      <p:pic>
        <p:nvPicPr>
          <p:cNvPr id="244" name="Google Shape;244;p40"/>
          <p:cNvPicPr preferRelativeResize="0"/>
          <p:nvPr/>
        </p:nvPicPr>
        <p:blipFill>
          <a:blip r:embed="rId3">
            <a:alphaModFix/>
          </a:blip>
          <a:stretch>
            <a:fillRect/>
          </a:stretch>
        </p:blipFill>
        <p:spPr>
          <a:xfrm>
            <a:off x="0" y="2014325"/>
            <a:ext cx="3718549" cy="1607700"/>
          </a:xfrm>
          <a:prstGeom prst="rect">
            <a:avLst/>
          </a:prstGeom>
          <a:noFill/>
          <a:ln>
            <a:noFill/>
          </a:ln>
        </p:spPr>
      </p:pic>
      <p:pic>
        <p:nvPicPr>
          <p:cNvPr id="245" name="Google Shape;245;p40"/>
          <p:cNvPicPr preferRelativeResize="0"/>
          <p:nvPr/>
        </p:nvPicPr>
        <p:blipFill>
          <a:blip r:embed="rId4">
            <a:alphaModFix/>
          </a:blip>
          <a:stretch>
            <a:fillRect/>
          </a:stretch>
        </p:blipFill>
        <p:spPr>
          <a:xfrm>
            <a:off x="3928600" y="1033550"/>
            <a:ext cx="5166198" cy="40455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1"/>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Next Sprint</a:t>
            </a:r>
            <a:r>
              <a:rPr lang="en"/>
              <a:t>:</a:t>
            </a:r>
            <a:endParaRPr/>
          </a:p>
          <a:p>
            <a:pPr indent="0" lvl="0" marL="0" rtl="0" algn="ctr">
              <a:spcBef>
                <a:spcPts val="0"/>
              </a:spcBef>
              <a:spcAft>
                <a:spcPts val="0"/>
              </a:spcAft>
              <a:buNone/>
            </a:pPr>
            <a:r>
              <a:rPr lang="en"/>
              <a:t>Data Security and Further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232225" y="643150"/>
            <a:ext cx="32208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Restaurant</a:t>
            </a:r>
            <a:r>
              <a:rPr lang="en"/>
              <a:t> Data Pipeline</a:t>
            </a:r>
            <a:endParaRPr/>
          </a:p>
        </p:txBody>
      </p:sp>
      <p:sp>
        <p:nvSpPr>
          <p:cNvPr id="75" name="Google Shape;75;p15"/>
          <p:cNvSpPr txBox="1"/>
          <p:nvPr>
            <p:ph idx="1" type="body"/>
          </p:nvPr>
        </p:nvSpPr>
        <p:spPr>
          <a:xfrm>
            <a:off x="311700" y="1618200"/>
            <a:ext cx="2808000" cy="32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Montserrat"/>
                <a:ea typeface="Montserrat"/>
                <a:cs typeface="Montserrat"/>
                <a:sym typeface="Montserrat"/>
              </a:rPr>
              <a:t>	As businesses constantly are collecting and storing data, anomalies may arise with the expansive dataset. To help combat this, our project will take company data about customers and orders, conduct a thorough examination, and remove anomalies, duplicates and redundancies. By doing so, we can provide the customer with a cleaned and transformed database which displays and makes use of originally unclean or erroneous data.</a:t>
            </a:r>
            <a:endParaRPr>
              <a:solidFill>
                <a:srgbClr val="000000"/>
              </a:solidFill>
              <a:latin typeface="Montserrat"/>
              <a:ea typeface="Montserrat"/>
              <a:cs typeface="Montserrat"/>
              <a:sym typeface="Montserrat"/>
            </a:endParaRPr>
          </a:p>
          <a:p>
            <a:pPr indent="0" lvl="0" marL="0" rtl="0" algn="l">
              <a:spcBef>
                <a:spcPts val="0"/>
              </a:spcBef>
              <a:spcAft>
                <a:spcPts val="1600"/>
              </a:spcAft>
              <a:buNone/>
            </a:pPr>
            <a:r>
              <a:t/>
            </a:r>
            <a:endParaRPr/>
          </a:p>
        </p:txBody>
      </p:sp>
      <p:pic>
        <p:nvPicPr>
          <p:cNvPr descr="Open Chromebook laptop computer" id="76" name="Google Shape;76;p15"/>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descr="Sample wireframe for desktop application" id="77" name="Google Shape;77;p15"/>
          <p:cNvPicPr preferRelativeResize="0"/>
          <p:nvPr/>
        </p:nvPicPr>
        <p:blipFill rotWithShape="1">
          <a:blip r:embed="rId4">
            <a:alphaModFix/>
          </a:blip>
          <a:srcRect b="24800" l="0" r="0" t="0"/>
          <a:stretch/>
        </p:blipFill>
        <p:spPr>
          <a:xfrm>
            <a:off x="4131700" y="978250"/>
            <a:ext cx="4142049" cy="2335949"/>
          </a:xfrm>
          <a:prstGeom prst="rect">
            <a:avLst/>
          </a:prstGeom>
          <a:noFill/>
          <a:ln>
            <a:noFill/>
          </a:ln>
        </p:spPr>
      </p:pic>
      <p:pic>
        <p:nvPicPr>
          <p:cNvPr descr="Portrait-oriented black smaptphone" id="78" name="Google Shape;78;p15"/>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descr="Sample wireframe for mobile application" id="79" name="Google Shape;79;p15"/>
          <p:cNvPicPr preferRelativeResize="0"/>
          <p:nvPr/>
        </p:nvPicPr>
        <p:blipFill>
          <a:blip r:embed="rId6">
            <a:alphaModFix/>
          </a:blip>
          <a:stretch>
            <a:fillRect/>
          </a:stretch>
        </p:blipFill>
        <p:spPr>
          <a:xfrm>
            <a:off x="7269175" y="1858795"/>
            <a:ext cx="1514675" cy="269275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Privacy Considerations</a:t>
            </a:r>
            <a:endParaRPr/>
          </a:p>
        </p:txBody>
      </p:sp>
      <p:sp>
        <p:nvSpPr>
          <p:cNvPr id="256" name="Google Shape;256;p4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contains sensitive credit card (cc) information</a:t>
            </a:r>
            <a:endParaRPr/>
          </a:p>
          <a:p>
            <a:pPr indent="-342900" lvl="0" marL="457200" rtl="0" algn="l">
              <a:spcBef>
                <a:spcPts val="0"/>
              </a:spcBef>
              <a:spcAft>
                <a:spcPts val="0"/>
              </a:spcAft>
              <a:buSzPts val="1800"/>
              <a:buChar char="●"/>
            </a:pPr>
            <a:r>
              <a:rPr lang="en"/>
              <a:t>Vendors may collect cc data for advertising purposes</a:t>
            </a:r>
            <a:endParaRPr/>
          </a:p>
          <a:p>
            <a:pPr indent="-342900" lvl="0" marL="457200" rtl="0" algn="l">
              <a:spcBef>
                <a:spcPts val="0"/>
              </a:spcBef>
              <a:spcAft>
                <a:spcPts val="0"/>
              </a:spcAft>
              <a:buSzPts val="1800"/>
              <a:buChar char="●"/>
            </a:pPr>
            <a:r>
              <a:rPr lang="en"/>
              <a:t>Organizations </a:t>
            </a:r>
            <a:r>
              <a:rPr lang="en"/>
              <a:t>promoting</a:t>
            </a:r>
            <a:r>
              <a:rPr lang="en"/>
              <a:t> credit card security:</a:t>
            </a:r>
            <a:endParaRPr/>
          </a:p>
          <a:p>
            <a:pPr indent="-317500" lvl="1" marL="914400" rtl="0" algn="l">
              <a:spcBef>
                <a:spcPts val="0"/>
              </a:spcBef>
              <a:spcAft>
                <a:spcPts val="0"/>
              </a:spcAft>
              <a:buSzPts val="1400"/>
              <a:buChar char="○"/>
            </a:pPr>
            <a:r>
              <a:rPr lang="en" sz="1800"/>
              <a:t>Payment Card Industry Security Standards Council</a:t>
            </a:r>
            <a:endParaRPr sz="1800"/>
          </a:p>
          <a:p>
            <a:pPr indent="-342900" lvl="1" marL="914400" rtl="0" algn="l">
              <a:spcBef>
                <a:spcPts val="0"/>
              </a:spcBef>
              <a:spcAft>
                <a:spcPts val="0"/>
              </a:spcAft>
              <a:buSzPts val="1800"/>
              <a:buChar char="○"/>
            </a:pPr>
            <a:r>
              <a:rPr lang="en" sz="1800"/>
              <a:t>Federal Trade Commission</a:t>
            </a:r>
            <a:endParaRPr sz="1800"/>
          </a:p>
          <a:p>
            <a:pPr indent="-342900" lvl="0" marL="457200" rtl="0" algn="l">
              <a:spcBef>
                <a:spcPts val="0"/>
              </a:spcBef>
              <a:spcAft>
                <a:spcPts val="0"/>
              </a:spcAft>
              <a:buSzPts val="1800"/>
              <a:buChar char="●"/>
            </a:pPr>
            <a:r>
              <a:rPr lang="en"/>
              <a:t>Venders are encouraged to keep cc data only for as long a necessary for business purposes. </a:t>
            </a:r>
            <a:endParaRPr sz="1800"/>
          </a:p>
        </p:txBody>
      </p:sp>
      <p:pic>
        <p:nvPicPr>
          <p:cNvPr id="257" name="Google Shape;257;p42"/>
          <p:cNvPicPr preferRelativeResize="0"/>
          <p:nvPr/>
        </p:nvPicPr>
        <p:blipFill>
          <a:blip r:embed="rId3">
            <a:alphaModFix/>
          </a:blip>
          <a:stretch>
            <a:fillRect/>
          </a:stretch>
        </p:blipFill>
        <p:spPr>
          <a:xfrm>
            <a:off x="4936563" y="153450"/>
            <a:ext cx="3895725" cy="1171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Recommendations</a:t>
            </a:r>
            <a:r>
              <a:rPr lang="en"/>
              <a:t> to Improve Data Security</a:t>
            </a:r>
            <a:endParaRPr/>
          </a:p>
        </p:txBody>
      </p:sp>
      <p:sp>
        <p:nvSpPr>
          <p:cNvPr id="263" name="Google Shape;263;p4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Define the parameters of how the data will be used for advertising purposes</a:t>
            </a:r>
            <a:endParaRPr/>
          </a:p>
          <a:p>
            <a:pPr indent="-342900" lvl="0" marL="457200" rtl="0" algn="l">
              <a:spcBef>
                <a:spcPts val="0"/>
              </a:spcBef>
              <a:spcAft>
                <a:spcPts val="0"/>
              </a:spcAft>
              <a:buSzPts val="1800"/>
              <a:buChar char="●"/>
            </a:pPr>
            <a:r>
              <a:rPr lang="en"/>
              <a:t>Determine precisely which data are necessary, then securely discard the remainder within PCI DSS standards</a:t>
            </a:r>
            <a:endParaRPr/>
          </a:p>
          <a:p>
            <a:pPr indent="-342900" lvl="0" marL="457200" rtl="0" algn="l">
              <a:spcBef>
                <a:spcPts val="0"/>
              </a:spcBef>
              <a:spcAft>
                <a:spcPts val="0"/>
              </a:spcAft>
              <a:buSzPts val="1800"/>
              <a:buChar char="●"/>
            </a:pPr>
            <a:r>
              <a:rPr lang="en"/>
              <a:t>Limit access to the </a:t>
            </a:r>
            <a:r>
              <a:rPr lang="en"/>
              <a:t>database</a:t>
            </a:r>
            <a:endParaRPr/>
          </a:p>
          <a:p>
            <a:pPr indent="-342900" lvl="0" marL="457200" rtl="0" algn="l">
              <a:spcBef>
                <a:spcPts val="0"/>
              </a:spcBef>
              <a:spcAft>
                <a:spcPts val="0"/>
              </a:spcAft>
              <a:buSzPts val="1800"/>
              <a:buChar char="●"/>
            </a:pPr>
            <a:r>
              <a:rPr lang="en"/>
              <a:t>Develop</a:t>
            </a:r>
            <a:r>
              <a:rPr lang="en"/>
              <a:t> a </a:t>
            </a:r>
            <a:r>
              <a:rPr lang="en"/>
              <a:t>protocol</a:t>
            </a:r>
            <a:r>
              <a:rPr lang="en"/>
              <a:t> in case of security breach</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Further Analysis</a:t>
            </a:r>
            <a:endParaRPr/>
          </a:p>
        </p:txBody>
      </p:sp>
      <p:sp>
        <p:nvSpPr>
          <p:cNvPr id="269" name="Google Shape;269;p44"/>
          <p:cNvSpPr txBox="1"/>
          <p:nvPr>
            <p:ph idx="1" type="body"/>
          </p:nvPr>
        </p:nvSpPr>
        <p:spPr>
          <a:xfrm>
            <a:off x="311700" y="1468825"/>
            <a:ext cx="8520600" cy="352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Additional merging, cleaning, and normalization of the data for more </a:t>
            </a:r>
            <a:r>
              <a:rPr lang="en"/>
              <a:t>qualitative results</a:t>
            </a:r>
            <a:endParaRPr/>
          </a:p>
          <a:p>
            <a:pPr indent="-342900" lvl="0" marL="457200" rtl="0" algn="l">
              <a:spcBef>
                <a:spcPts val="0"/>
              </a:spcBef>
              <a:spcAft>
                <a:spcPts val="0"/>
              </a:spcAft>
              <a:buSzPts val="1800"/>
              <a:buChar char="●"/>
            </a:pPr>
            <a:r>
              <a:rPr lang="en"/>
              <a:t>Explore the use of machine learning algorithms to do a more </a:t>
            </a:r>
            <a:r>
              <a:rPr lang="en"/>
              <a:t>thorough</a:t>
            </a:r>
            <a:r>
              <a:rPr lang="en"/>
              <a:t> numerical analysis on the data</a:t>
            </a:r>
            <a:endParaRPr/>
          </a:p>
          <a:p>
            <a:pPr indent="-342900" lvl="0" marL="457200" rtl="0" algn="l">
              <a:spcBef>
                <a:spcPts val="0"/>
              </a:spcBef>
              <a:spcAft>
                <a:spcPts val="0"/>
              </a:spcAft>
              <a:buSzPts val="1800"/>
              <a:buChar char="●"/>
            </a:pPr>
            <a:r>
              <a:rPr lang="en"/>
              <a:t>The </a:t>
            </a:r>
            <a:r>
              <a:rPr lang="en"/>
              <a:t>potential</a:t>
            </a:r>
            <a:r>
              <a:rPr lang="en"/>
              <a:t> for AI to discover predictable purchasing patterns across long periods of time could prove invaluable to the client</a:t>
            </a:r>
            <a:endParaRPr/>
          </a:p>
          <a:p>
            <a:pPr indent="-342900" lvl="0" marL="457200" rtl="0" algn="l">
              <a:spcBef>
                <a:spcPts val="0"/>
              </a:spcBef>
              <a:spcAft>
                <a:spcPts val="0"/>
              </a:spcAft>
              <a:buSzPts val="1800"/>
              <a:buChar char="●"/>
            </a:pPr>
            <a:r>
              <a:rPr lang="en"/>
              <a:t>Key First Step: Now that the basics of the data pipeline are set up, convene with the Product Owner to </a:t>
            </a:r>
            <a:r>
              <a:rPr lang="en"/>
              <a:t>determine</a:t>
            </a:r>
            <a:r>
              <a:rPr lang="en"/>
              <a:t> precisely what the customer wishes to learn from the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85" name="Google Shape;85;p1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Convert all data into dataframes</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Work within dataframes to remove null, duplicate and outlier values</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Merge files together</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Design a database schema</a:t>
            </a:r>
            <a:endParaRPr sz="2400">
              <a:solidFill>
                <a:srgbClr val="000000"/>
              </a:solidFill>
              <a:latin typeface="Montserrat"/>
              <a:ea typeface="Montserrat"/>
              <a:cs typeface="Montserrat"/>
              <a:sym typeface="Montserrat"/>
            </a:endParaRPr>
          </a:p>
          <a:p>
            <a:pPr indent="-381000" lvl="0" marL="457200" rtl="0" algn="l">
              <a:spcBef>
                <a:spcPts val="0"/>
              </a:spcBef>
              <a:spcAft>
                <a:spcPts val="0"/>
              </a:spcAft>
              <a:buClr>
                <a:srgbClr val="000000"/>
              </a:buClr>
              <a:buSzPts val="2400"/>
              <a:buFont typeface="Montserrat"/>
              <a:buChar char="●"/>
            </a:pPr>
            <a:r>
              <a:rPr lang="en" sz="2400">
                <a:solidFill>
                  <a:srgbClr val="000000"/>
                </a:solidFill>
                <a:latin typeface="Montserrat"/>
                <a:ea typeface="Montserrat"/>
                <a:cs typeface="Montserrat"/>
                <a:sym typeface="Montserrat"/>
              </a:rPr>
              <a:t>Transport cleaned data from files into tables in the database</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Checkpoint 1:</a:t>
            </a:r>
            <a:endParaRPr/>
          </a:p>
          <a:p>
            <a:pPr indent="0" lvl="0" marL="0" rtl="0" algn="ctr">
              <a:spcBef>
                <a:spcPts val="0"/>
              </a:spcBef>
              <a:spcAft>
                <a:spcPts val="0"/>
              </a:spcAft>
              <a:buNone/>
            </a:pPr>
            <a:r>
              <a:rPr lang="en"/>
              <a:t>Convert Source Files to Dataframe Format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Requirements</a:t>
            </a:r>
            <a:endParaRPr/>
          </a:p>
        </p:txBody>
      </p:sp>
      <p:sp>
        <p:nvSpPr>
          <p:cNvPr id="96" name="Google Shape;96;p18"/>
          <p:cNvSpPr txBox="1"/>
          <p:nvPr>
            <p:ph idx="1" type="body"/>
          </p:nvPr>
        </p:nvSpPr>
        <p:spPr>
          <a:xfrm>
            <a:off x="311700" y="1468825"/>
            <a:ext cx="42603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a:t>
            </a:r>
            <a:endParaRPr/>
          </a:p>
          <a:p>
            <a:pPr indent="-323850" lvl="0" marL="457200" rtl="0" algn="l">
              <a:spcBef>
                <a:spcPts val="1600"/>
              </a:spcBef>
              <a:spcAft>
                <a:spcPts val="0"/>
              </a:spcAft>
              <a:buSzPts val="1500"/>
              <a:buChar char="●"/>
            </a:pPr>
            <a:r>
              <a:rPr lang="en" sz="1500"/>
              <a:t>Files</a:t>
            </a:r>
            <a:endParaRPr sz="1500"/>
          </a:p>
          <a:p>
            <a:pPr indent="-323850" lvl="1" marL="914400" rtl="0" algn="l">
              <a:spcBef>
                <a:spcPts val="0"/>
              </a:spcBef>
              <a:spcAft>
                <a:spcPts val="0"/>
              </a:spcAft>
              <a:buSzPts val="1500"/>
              <a:buChar char="○"/>
            </a:pPr>
            <a:r>
              <a:rPr lang="en" sz="1500"/>
              <a:t>YAML &amp; CSV files</a:t>
            </a:r>
            <a:endParaRPr sz="1500"/>
          </a:p>
          <a:p>
            <a:pPr indent="-323850" lvl="0" marL="457200" rtl="0" algn="l">
              <a:spcBef>
                <a:spcPts val="0"/>
              </a:spcBef>
              <a:spcAft>
                <a:spcPts val="0"/>
              </a:spcAft>
              <a:buSzPts val="1500"/>
              <a:buChar char="●"/>
            </a:pPr>
            <a:r>
              <a:rPr lang="en" sz="1500"/>
              <a:t>Libraries</a:t>
            </a:r>
            <a:endParaRPr sz="1500"/>
          </a:p>
          <a:p>
            <a:pPr indent="-323850" lvl="1" marL="914400" rtl="0" algn="l">
              <a:spcBef>
                <a:spcPts val="0"/>
              </a:spcBef>
              <a:spcAft>
                <a:spcPts val="0"/>
              </a:spcAft>
              <a:buSzPts val="1500"/>
              <a:buChar char="○"/>
            </a:pPr>
            <a:r>
              <a:rPr lang="en" sz="1500"/>
              <a:t>Pandas</a:t>
            </a:r>
            <a:endParaRPr sz="1500"/>
          </a:p>
          <a:p>
            <a:pPr indent="-323850" lvl="1" marL="914400" rtl="0" algn="l">
              <a:spcBef>
                <a:spcPts val="0"/>
              </a:spcBef>
              <a:spcAft>
                <a:spcPts val="0"/>
              </a:spcAft>
              <a:buSzPts val="1500"/>
              <a:buChar char="○"/>
            </a:pPr>
            <a:r>
              <a:rPr lang="en" sz="1500"/>
              <a:t>Numpy</a:t>
            </a:r>
            <a:endParaRPr sz="1500"/>
          </a:p>
          <a:p>
            <a:pPr indent="-323850" lvl="0" marL="457200" rtl="0" algn="l">
              <a:spcBef>
                <a:spcPts val="0"/>
              </a:spcBef>
              <a:spcAft>
                <a:spcPts val="0"/>
              </a:spcAft>
              <a:buSzPts val="1500"/>
              <a:buChar char="●"/>
            </a:pPr>
            <a:r>
              <a:rPr lang="en" sz="1500"/>
              <a:t>Databases</a:t>
            </a:r>
            <a:endParaRPr sz="1500"/>
          </a:p>
          <a:p>
            <a:pPr indent="-323850" lvl="1" marL="914400" rtl="0" algn="l">
              <a:spcBef>
                <a:spcPts val="0"/>
              </a:spcBef>
              <a:spcAft>
                <a:spcPts val="0"/>
              </a:spcAft>
              <a:buSzPts val="1500"/>
              <a:buChar char="○"/>
            </a:pPr>
            <a:r>
              <a:rPr lang="en" sz="1500"/>
              <a:t>sqlite3</a:t>
            </a:r>
            <a:endParaRPr sz="1500"/>
          </a:p>
        </p:txBody>
      </p:sp>
      <p:sp>
        <p:nvSpPr>
          <p:cNvPr id="97" name="Google Shape;97;p18"/>
          <p:cNvSpPr txBox="1"/>
          <p:nvPr>
            <p:ph idx="1" type="body"/>
          </p:nvPr>
        </p:nvSpPr>
        <p:spPr>
          <a:xfrm>
            <a:off x="4572000" y="1468825"/>
            <a:ext cx="42603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a:p>
            <a:pPr indent="-323850" lvl="0" marL="457200" rtl="0" algn="l">
              <a:spcBef>
                <a:spcPts val="1600"/>
              </a:spcBef>
              <a:spcAft>
                <a:spcPts val="0"/>
              </a:spcAft>
              <a:buSzPts val="1500"/>
              <a:buChar char="●"/>
            </a:pPr>
            <a:r>
              <a:rPr lang="en" sz="1500"/>
              <a:t>Convert the yaml file</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323850" lvl="0" marL="457200" rtl="0" algn="l">
              <a:spcBef>
                <a:spcPts val="1600"/>
              </a:spcBef>
              <a:spcAft>
                <a:spcPts val="0"/>
              </a:spcAft>
              <a:buSzPts val="1500"/>
              <a:buChar char="●"/>
            </a:pPr>
            <a:r>
              <a:rPr lang="en" sz="1500"/>
              <a:t>Assign it to a variable.</a:t>
            </a:r>
            <a:endParaRPr sz="1500"/>
          </a:p>
        </p:txBody>
      </p:sp>
      <p:pic>
        <p:nvPicPr>
          <p:cNvPr id="98" name="Google Shape;98;p18"/>
          <p:cNvPicPr preferRelativeResize="0"/>
          <p:nvPr/>
        </p:nvPicPr>
        <p:blipFill>
          <a:blip r:embed="rId3">
            <a:alphaModFix/>
          </a:blip>
          <a:stretch>
            <a:fillRect/>
          </a:stretch>
        </p:blipFill>
        <p:spPr>
          <a:xfrm>
            <a:off x="4730475" y="2613950"/>
            <a:ext cx="3943350" cy="809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Checkpoint 2:</a:t>
            </a:r>
            <a:endParaRPr/>
          </a:p>
          <a:p>
            <a:pPr indent="0" lvl="0" marL="0" rtl="0" algn="ctr">
              <a:spcBef>
                <a:spcPts val="0"/>
              </a:spcBef>
              <a:spcAft>
                <a:spcPts val="0"/>
              </a:spcAft>
              <a:buNone/>
            </a:pPr>
            <a:r>
              <a:rPr lang="en"/>
              <a:t>Cleaning the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Nulls &amp; Duplicates</a:t>
            </a:r>
            <a:endParaRPr/>
          </a:p>
        </p:txBody>
      </p:sp>
      <p:sp>
        <p:nvSpPr>
          <p:cNvPr id="109" name="Google Shape;109;p2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Dealing with Nulls &amp; Duplicates is </a:t>
            </a:r>
            <a:r>
              <a:rPr lang="en" sz="1500"/>
              <a:t>necessary</a:t>
            </a:r>
            <a:endParaRPr sz="1500"/>
          </a:p>
          <a:p>
            <a:pPr indent="-323850" lvl="1" marL="914400" rtl="0" algn="l">
              <a:spcBef>
                <a:spcPts val="0"/>
              </a:spcBef>
              <a:spcAft>
                <a:spcPts val="0"/>
              </a:spcAft>
              <a:buSzPts val="1500"/>
              <a:buChar char="○"/>
            </a:pPr>
            <a:r>
              <a:rPr lang="en" sz="1500"/>
              <a:t>Avoid inaccuracies (mean, median, etc) in analysis</a:t>
            </a:r>
            <a:endParaRPr sz="1500"/>
          </a:p>
          <a:p>
            <a:pPr indent="-323850" lvl="1" marL="914400" rtl="0" algn="l">
              <a:spcBef>
                <a:spcPts val="0"/>
              </a:spcBef>
              <a:spcAft>
                <a:spcPts val="0"/>
              </a:spcAft>
              <a:buSzPts val="1500"/>
              <a:buChar char="○"/>
            </a:pPr>
            <a:r>
              <a:rPr lang="en" sz="1500"/>
              <a:t>Avoid distort visualizations. Interpret and communicate findings</a:t>
            </a:r>
            <a:endParaRPr sz="1500"/>
          </a:p>
        </p:txBody>
      </p:sp>
      <p:pic>
        <p:nvPicPr>
          <p:cNvPr id="110" name="Google Shape;110;p20"/>
          <p:cNvPicPr preferRelativeResize="0"/>
          <p:nvPr/>
        </p:nvPicPr>
        <p:blipFill>
          <a:blip r:embed="rId3">
            <a:alphaModFix/>
          </a:blip>
          <a:stretch>
            <a:fillRect/>
          </a:stretch>
        </p:blipFill>
        <p:spPr>
          <a:xfrm>
            <a:off x="311701" y="3073300"/>
            <a:ext cx="7002501" cy="1495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Outliers</a:t>
            </a:r>
            <a:endParaRPr/>
          </a:p>
        </p:txBody>
      </p:sp>
      <p:sp>
        <p:nvSpPr>
          <p:cNvPr id="116" name="Google Shape;116;p21"/>
          <p:cNvSpPr txBox="1"/>
          <p:nvPr>
            <p:ph idx="1" type="body"/>
          </p:nvPr>
        </p:nvSpPr>
        <p:spPr>
          <a:xfrm>
            <a:off x="311700" y="1468825"/>
            <a:ext cx="42603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Interquartile Range [IQR]</a:t>
            </a:r>
            <a:endParaRPr/>
          </a:p>
          <a:p>
            <a:pPr indent="-323850" lvl="0" marL="457200" rtl="0" algn="l">
              <a:spcBef>
                <a:spcPts val="1600"/>
              </a:spcBef>
              <a:spcAft>
                <a:spcPts val="0"/>
              </a:spcAft>
              <a:buSzPts val="1500"/>
              <a:buChar char="●"/>
            </a:pPr>
            <a:r>
              <a:rPr lang="en" sz="1500"/>
              <a:t>The difference between the 75th and 25th percentile of data.</a:t>
            </a:r>
            <a:endParaRPr sz="1500"/>
          </a:p>
          <a:p>
            <a:pPr indent="-323850" lvl="0" marL="457200" rtl="0" algn="l">
              <a:spcBef>
                <a:spcPts val="0"/>
              </a:spcBef>
              <a:spcAft>
                <a:spcPts val="0"/>
              </a:spcAft>
              <a:buSzPts val="1500"/>
              <a:buChar char="●"/>
            </a:pPr>
            <a:r>
              <a:rPr lang="en" sz="1500"/>
              <a:t>It measures the spread of the middle 50% of the data</a:t>
            </a:r>
            <a:endParaRPr sz="1500"/>
          </a:p>
          <a:p>
            <a:pPr indent="-323850" lvl="0" marL="457200" rtl="0" algn="l">
              <a:spcBef>
                <a:spcPts val="0"/>
              </a:spcBef>
              <a:spcAft>
                <a:spcPts val="0"/>
              </a:spcAft>
              <a:buSzPts val="1500"/>
              <a:buChar char="●"/>
            </a:pPr>
            <a:r>
              <a:rPr lang="en" sz="1500"/>
              <a:t>Any data point that is more than 1.5 times the IQR above the 75th percentile , or below the 25th percentile is an outlier.</a:t>
            </a:r>
            <a:endParaRPr sz="1500"/>
          </a:p>
        </p:txBody>
      </p:sp>
      <p:sp>
        <p:nvSpPr>
          <p:cNvPr id="117" name="Google Shape;117;p21"/>
          <p:cNvSpPr txBox="1"/>
          <p:nvPr>
            <p:ph idx="1" type="body"/>
          </p:nvPr>
        </p:nvSpPr>
        <p:spPr>
          <a:xfrm>
            <a:off x="4572000" y="1468825"/>
            <a:ext cx="42603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Z-score</a:t>
            </a:r>
            <a:endParaRPr/>
          </a:p>
          <a:p>
            <a:pPr indent="-323850" lvl="0" marL="457200" rtl="0" algn="l">
              <a:spcBef>
                <a:spcPts val="1600"/>
              </a:spcBef>
              <a:spcAft>
                <a:spcPts val="0"/>
              </a:spcAft>
              <a:buSzPts val="1500"/>
              <a:buChar char="●"/>
            </a:pPr>
            <a:r>
              <a:rPr lang="en" sz="1500"/>
              <a:t>By calculating how many standard deviations away each value is from the mean</a:t>
            </a:r>
            <a:endParaRPr sz="1500"/>
          </a:p>
          <a:p>
            <a:pPr indent="-323850" lvl="0" marL="457200" rtl="0" algn="l">
              <a:spcBef>
                <a:spcPts val="0"/>
              </a:spcBef>
              <a:spcAft>
                <a:spcPts val="0"/>
              </a:spcAft>
              <a:buSzPts val="1500"/>
              <a:buChar char="●"/>
            </a:pPr>
            <a:r>
              <a:rPr lang="en" sz="1500"/>
              <a:t>Values that fall outside the 1.5 std. threshold are outliers</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